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78" r:id="rId6"/>
    <p:sldId id="257" r:id="rId7"/>
    <p:sldId id="258" r:id="rId8"/>
    <p:sldId id="260" r:id="rId9"/>
    <p:sldId id="279" r:id="rId10"/>
    <p:sldId id="259" r:id="rId11"/>
    <p:sldId id="262" r:id="rId12"/>
    <p:sldId id="263" r:id="rId13"/>
    <p:sldId id="264" r:id="rId14"/>
    <p:sldId id="266"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6" autoAdjust="0"/>
    <p:restoredTop sz="86432" autoAdjust="0"/>
  </p:normalViewPr>
  <p:slideViewPr>
    <p:cSldViewPr snapToGrid="0">
      <p:cViewPr varScale="1">
        <p:scale>
          <a:sx n="102" d="100"/>
          <a:sy n="102" d="100"/>
        </p:scale>
        <p:origin x="138" y="57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9/25/2023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9/25/2023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71339" y="1159497"/>
            <a:ext cx="5986021" cy="2097767"/>
          </a:xfrm>
        </p:spPr>
        <p:txBody>
          <a:bodyPr/>
          <a:lstStyle/>
          <a:p>
            <a:pPr algn="ctr"/>
            <a:r>
              <a:rPr lang="en-US" sz="3600" i="0" dirty="0">
                <a:effectLst/>
              </a:rPr>
              <a:t>My Experience at the Cyberdome: </a:t>
            </a:r>
            <a:br>
              <a:rPr lang="en-US" sz="3600" i="0" dirty="0">
                <a:solidFill>
                  <a:srgbClr val="D1D5DB"/>
                </a:solidFill>
                <a:effectLst/>
              </a:rPr>
            </a:br>
            <a:r>
              <a:rPr lang="en-US" sz="2800" i="0" dirty="0">
                <a:solidFill>
                  <a:schemeClr val="accent5"/>
                </a:solidFill>
                <a:effectLst/>
              </a:rPr>
              <a:t>Lessons and Insights</a:t>
            </a:r>
            <a:endParaRPr lang="en-US" sz="3600" dirty="0">
              <a:solidFill>
                <a:schemeClr val="accent5"/>
              </a:solidFill>
            </a:endParaRP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4789" y="6449989"/>
            <a:ext cx="4989628" cy="816022"/>
          </a:xfrm>
        </p:spPr>
        <p:txBody>
          <a:bodyPr>
            <a:normAutofit/>
          </a:bodyPr>
          <a:lstStyle/>
          <a:p>
            <a:r>
              <a:rPr lang="en-US" dirty="0">
                <a:solidFill>
                  <a:schemeClr val="accent5"/>
                </a:solidFill>
              </a:rPr>
              <a:t>Ashley Furr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3674363" y="939107"/>
            <a:ext cx="7630465" cy="991689"/>
          </a:xfrm>
        </p:spPr>
        <p:txBody>
          <a:bodyPr/>
          <a:lstStyle/>
          <a:p>
            <a:r>
              <a:rPr lang="en-US" b="1" i="0" dirty="0">
                <a:solidFill>
                  <a:schemeClr val="accent6"/>
                </a:solidFill>
                <a:effectLst/>
              </a:rPr>
              <a:t>What does THE Cyberdome offer its interns?</a:t>
            </a:r>
            <a:endParaRPr lang="en-US" dirty="0">
              <a:solidFill>
                <a:schemeClr val="accent6"/>
              </a:solidFill>
            </a:endParaRPr>
          </a:p>
        </p:txBody>
      </p:sp>
      <p:sp>
        <p:nvSpPr>
          <p:cNvPr id="7" name="Text Placeholder 6">
            <a:extLst>
              <a:ext uri="{FF2B5EF4-FFF2-40B4-BE49-F238E27FC236}">
                <a16:creationId xmlns:a16="http://schemas.microsoft.com/office/drawing/2014/main" id="{FFC10BFF-48F0-95CE-FB7E-D3FEB15E3D14}"/>
              </a:ext>
            </a:extLst>
          </p:cNvPr>
          <p:cNvSpPr>
            <a:spLocks noGrp="1"/>
          </p:cNvSpPr>
          <p:nvPr>
            <p:ph type="body" sz="quarter" idx="20"/>
          </p:nvPr>
        </p:nvSpPr>
        <p:spPr>
          <a:xfrm>
            <a:off x="296412" y="2353336"/>
            <a:ext cx="4963745" cy="4044939"/>
          </a:xfrm>
        </p:spPr>
        <p:txBody>
          <a:bodyPr/>
          <a:lstStyle/>
          <a:p>
            <a:pPr marL="285750" indent="-285750">
              <a:buFont typeface="Arial" panose="020B0604020202020204" pitchFamily="34" charset="0"/>
              <a:buChar char="•"/>
            </a:pPr>
            <a:r>
              <a:rPr lang="en-US" sz="2000" dirty="0"/>
              <a:t>$15 an hour starting wage</a:t>
            </a:r>
          </a:p>
          <a:p>
            <a:pPr marL="285750" indent="-285750">
              <a:buFont typeface="Arial" panose="020B0604020202020204" pitchFamily="34" charset="0"/>
              <a:buChar char="•"/>
            </a:pPr>
            <a:r>
              <a:rPr lang="en-US" sz="2000" dirty="0"/>
              <a:t>Invaluable skills and knowledge sharing</a:t>
            </a:r>
          </a:p>
          <a:p>
            <a:pPr marL="285750" indent="-285750">
              <a:buFont typeface="Arial" panose="020B0604020202020204" pitchFamily="34" charset="0"/>
              <a:buChar char="•"/>
            </a:pPr>
            <a:r>
              <a:rPr lang="en-US" sz="2000" dirty="0"/>
              <a:t>COMPTIA certification vouchers (SEC+, CYSA+, NET+ etc.)</a:t>
            </a:r>
          </a:p>
          <a:p>
            <a:pPr marL="285750" indent="-285750">
              <a:buFont typeface="Arial" panose="020B0604020202020204" pitchFamily="34" charset="0"/>
              <a:buChar char="•"/>
            </a:pPr>
            <a:r>
              <a:rPr lang="en-US" sz="2000" dirty="0"/>
              <a:t>The ability to start as a SOC intern or network engineer intern</a:t>
            </a:r>
          </a:p>
          <a:p>
            <a:pPr marL="285750" indent="-285750">
              <a:buFont typeface="Arial" panose="020B0604020202020204" pitchFamily="34" charset="0"/>
              <a:buChar char="•"/>
            </a:pPr>
            <a:r>
              <a:rPr lang="en-US" sz="2000" dirty="0"/>
              <a:t>Complete freedom in scheduling</a:t>
            </a:r>
          </a:p>
        </p:txBody>
      </p:sp>
      <p:sp>
        <p:nvSpPr>
          <p:cNvPr id="2" name="TextBox 1">
            <a:extLst>
              <a:ext uri="{FF2B5EF4-FFF2-40B4-BE49-F238E27FC236}">
                <a16:creationId xmlns:a16="http://schemas.microsoft.com/office/drawing/2014/main" id="{504404B0-8ADD-56B1-DAF4-9A0C9128A13C}"/>
              </a:ext>
            </a:extLst>
          </p:cNvPr>
          <p:cNvSpPr txBox="1"/>
          <p:nvPr/>
        </p:nvSpPr>
        <p:spPr>
          <a:xfrm>
            <a:off x="5260157" y="2353336"/>
            <a:ext cx="4458878" cy="4524315"/>
          </a:xfrm>
          <a:prstGeom prst="rect">
            <a:avLst/>
          </a:prstGeom>
          <a:noFill/>
        </p:spPr>
        <p:txBody>
          <a:bodyPr wrap="square" rtlCol="0">
            <a:spAutoFit/>
          </a:bodyPr>
          <a:lstStyle/>
          <a:p>
            <a:pPr marL="285750" indent="-285750">
              <a:lnSpc>
                <a:spcPct val="150000"/>
              </a:lnSpc>
              <a:buClr>
                <a:schemeClr val="accent6"/>
              </a:buClr>
              <a:buFont typeface="Arial" panose="020B0604020202020204" pitchFamily="34" charset="0"/>
              <a:buChar char="•"/>
            </a:pPr>
            <a:r>
              <a:rPr lang="en-US" sz="2000" dirty="0">
                <a:solidFill>
                  <a:schemeClr val="bg1"/>
                </a:solidFill>
              </a:rPr>
              <a:t>Can be fully remote, in-person, or hybrid</a:t>
            </a:r>
          </a:p>
          <a:p>
            <a:pPr marL="285750" indent="-285750">
              <a:lnSpc>
                <a:spcPct val="150000"/>
              </a:lnSpc>
              <a:buClr>
                <a:schemeClr val="accent6"/>
              </a:buClr>
              <a:buFont typeface="Arial" panose="020B0604020202020204" pitchFamily="34" charset="0"/>
              <a:buChar char="•"/>
            </a:pPr>
            <a:r>
              <a:rPr lang="en-US" sz="2000" dirty="0">
                <a:solidFill>
                  <a:schemeClr val="bg1"/>
                </a:solidFill>
              </a:rPr>
              <a:t>A wonderful community of like-minded and helpful peers</a:t>
            </a:r>
          </a:p>
          <a:p>
            <a:pPr marL="285750" indent="-285750">
              <a:lnSpc>
                <a:spcPct val="150000"/>
              </a:lnSpc>
              <a:buClr>
                <a:schemeClr val="accent6"/>
              </a:buClr>
              <a:buFont typeface="Arial" panose="020B0604020202020204" pitchFamily="34" charset="0"/>
              <a:buChar char="•"/>
            </a:pPr>
            <a:r>
              <a:rPr lang="en-US" sz="2000" dirty="0">
                <a:solidFill>
                  <a:schemeClr val="bg1"/>
                </a:solidFill>
              </a:rPr>
              <a:t>19 hours a week, 4 hours of which is designated for studying</a:t>
            </a:r>
          </a:p>
          <a:p>
            <a:pPr marL="285750" indent="-285750">
              <a:lnSpc>
                <a:spcPct val="150000"/>
              </a:lnSpc>
              <a:buClr>
                <a:schemeClr val="accent6"/>
              </a:buClr>
              <a:buFont typeface="Arial" panose="020B0604020202020204" pitchFamily="34" charset="0"/>
              <a:buChar char="•"/>
            </a:pPr>
            <a:r>
              <a:rPr lang="en-US" sz="2000" dirty="0">
                <a:solidFill>
                  <a:schemeClr val="bg1"/>
                </a:solidFill>
              </a:rPr>
              <a:t>Real world experience in the field </a:t>
            </a:r>
          </a:p>
          <a:p>
            <a:pPr marL="285750" indent="-285750">
              <a:lnSpc>
                <a:spcPct val="150000"/>
              </a:lnSpc>
              <a:buClr>
                <a:schemeClr val="accent6"/>
              </a:buClr>
              <a:buFont typeface="Arial" panose="020B0604020202020204" pitchFamily="34" charset="0"/>
              <a:buChar char="•"/>
            </a:pPr>
            <a:r>
              <a:rPr lang="en-US" sz="2000" dirty="0">
                <a:solidFill>
                  <a:schemeClr val="bg1"/>
                </a:solidFill>
              </a:rPr>
              <a:t>The ability to help protect rural networks in Idaho</a:t>
            </a:r>
          </a:p>
          <a:p>
            <a:endParaRPr lang="en-US" dirty="0"/>
          </a:p>
        </p:txBody>
      </p:sp>
    </p:spTree>
    <p:extLst>
      <p:ext uri="{BB962C8B-B14F-4D97-AF65-F5344CB8AC3E}">
        <p14:creationId xmlns:p14="http://schemas.microsoft.com/office/powerpoint/2010/main" val="142361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434082" y="2232234"/>
            <a:ext cx="7323836" cy="743753"/>
          </a:xfrm>
        </p:spPr>
        <p:txBody>
          <a:bodyPr/>
          <a:lstStyle/>
          <a:p>
            <a:r>
              <a:rPr lang="en-US" dirty="0">
                <a:solidFill>
                  <a:schemeClr val="accent6"/>
                </a:solidFill>
              </a:rPr>
              <a:t>Conclusion</a:t>
            </a:r>
          </a:p>
        </p:txBody>
      </p:sp>
      <p:sp>
        <p:nvSpPr>
          <p:cNvPr id="5" name="Text Placeholder 4">
            <a:extLst>
              <a:ext uri="{FF2B5EF4-FFF2-40B4-BE49-F238E27FC236}">
                <a16:creationId xmlns:a16="http://schemas.microsoft.com/office/drawing/2014/main" id="{B59D544D-AA0B-08CB-69D1-173229889077}"/>
              </a:ext>
            </a:extLst>
          </p:cNvPr>
          <p:cNvSpPr>
            <a:spLocks noGrp="1"/>
          </p:cNvSpPr>
          <p:nvPr>
            <p:ph type="body" sz="quarter" idx="20"/>
          </p:nvPr>
        </p:nvSpPr>
        <p:spPr>
          <a:xfrm>
            <a:off x="347815" y="2975987"/>
            <a:ext cx="11605373" cy="3585069"/>
          </a:xfrm>
        </p:spPr>
        <p:txBody>
          <a:bodyPr/>
          <a:lstStyle/>
          <a:p>
            <a:pPr algn="ctr"/>
            <a:r>
              <a:rPr lang="en-US" sz="1800" dirty="0"/>
              <a:t>The Cyberdome is a great opportunity for anyone who is dedicated and passionate about cybersecurity and protecting others in rural networks of Idaho</a:t>
            </a:r>
          </a:p>
          <a:p>
            <a:pPr algn="ctr"/>
            <a:r>
              <a:rPr lang="en-US" sz="1800" dirty="0"/>
              <a:t>Put </a:t>
            </a:r>
            <a:r>
              <a:rPr lang="en-US" sz="1800" b="1" u="sng" dirty="0"/>
              <a:t>in</a:t>
            </a:r>
            <a:r>
              <a:rPr lang="en-US" sz="1800" dirty="0"/>
              <a:t> as much as you want to get </a:t>
            </a:r>
            <a:r>
              <a:rPr lang="en-US" sz="1800" b="1" u="sng" dirty="0"/>
              <a:t>out</a:t>
            </a:r>
            <a:r>
              <a:rPr lang="en-US" sz="1800" dirty="0"/>
              <a:t> of this opportunity, there is much to be gained and it is worth the effort</a:t>
            </a:r>
          </a:p>
          <a:p>
            <a:pPr algn="ctr"/>
            <a:r>
              <a:rPr lang="en-US" sz="1800" dirty="0"/>
              <a:t>Come join us over at the Dome! We would love to add you to our ever-expanding list of wonderful and knowledgeable Cyber Defense Analyst interns!</a:t>
            </a:r>
          </a:p>
          <a:p>
            <a:endParaRPr lang="en-US" dirty="0"/>
          </a:p>
        </p:txBody>
      </p:sp>
    </p:spTree>
    <p:extLst>
      <p:ext uri="{BB962C8B-B14F-4D97-AF65-F5344CB8AC3E}">
        <p14:creationId xmlns:p14="http://schemas.microsoft.com/office/powerpoint/2010/main" val="408633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2945668" y="1759531"/>
            <a:ext cx="9026373" cy="492302"/>
          </a:xfrm>
        </p:spPr>
        <p:txBody>
          <a:bodyPr/>
          <a:lstStyle/>
          <a:p>
            <a:pPr algn="ctr"/>
            <a:r>
              <a:rPr lang="en-US" sz="3200" dirty="0"/>
              <a:t>ANY Questions?</a:t>
            </a:r>
          </a:p>
        </p:txBody>
      </p:sp>
    </p:spTree>
    <p:extLst>
      <p:ext uri="{BB962C8B-B14F-4D97-AF65-F5344CB8AC3E}">
        <p14:creationId xmlns:p14="http://schemas.microsoft.com/office/powerpoint/2010/main" val="294603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865836" y="2542027"/>
            <a:ext cx="4989629" cy="886973"/>
          </a:xfrm>
        </p:spPr>
        <p:txBody>
          <a:bodyPr/>
          <a:lstStyle/>
          <a:p>
            <a:r>
              <a:rPr lang="en-US" dirty="0"/>
              <a:t>Thank you! </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9D07-2534-7C73-9D8B-AE65FDBA0BD8}"/>
              </a:ext>
            </a:extLst>
          </p:cNvPr>
          <p:cNvSpPr>
            <a:spLocks noGrp="1"/>
          </p:cNvSpPr>
          <p:nvPr>
            <p:ph type="title"/>
          </p:nvPr>
        </p:nvSpPr>
        <p:spPr>
          <a:xfrm>
            <a:off x="170845" y="1910487"/>
            <a:ext cx="7134928" cy="538038"/>
          </a:xfrm>
        </p:spPr>
        <p:txBody>
          <a:bodyPr/>
          <a:lstStyle/>
          <a:p>
            <a:pPr algn="ctr"/>
            <a:r>
              <a:rPr lang="en-US" dirty="0"/>
              <a:t>Who Am I?</a:t>
            </a:r>
          </a:p>
        </p:txBody>
      </p:sp>
      <p:sp>
        <p:nvSpPr>
          <p:cNvPr id="3" name="Text Placeholder 2">
            <a:extLst>
              <a:ext uri="{FF2B5EF4-FFF2-40B4-BE49-F238E27FC236}">
                <a16:creationId xmlns:a16="http://schemas.microsoft.com/office/drawing/2014/main" id="{3335F09D-1689-BEEF-2E19-6B921A7E3F73}"/>
              </a:ext>
            </a:extLst>
          </p:cNvPr>
          <p:cNvSpPr>
            <a:spLocks noGrp="1"/>
          </p:cNvSpPr>
          <p:nvPr>
            <p:ph type="body" sz="quarter" idx="12"/>
          </p:nvPr>
        </p:nvSpPr>
        <p:spPr>
          <a:xfrm>
            <a:off x="76574" y="2709869"/>
            <a:ext cx="7641735" cy="3482148"/>
          </a:xfrm>
        </p:spPr>
        <p:txBody>
          <a:bodyPr/>
          <a:lstStyle/>
          <a:p>
            <a:pPr marL="285750" indent="-285750">
              <a:buClr>
                <a:schemeClr val="accent6"/>
              </a:buClr>
              <a:buFont typeface="Arial" panose="020B0604020202020204" pitchFamily="34" charset="0"/>
              <a:buChar char="•"/>
            </a:pPr>
            <a:r>
              <a:rPr lang="en-US" sz="1700" dirty="0"/>
              <a:t>Hello, I’m Ashley! </a:t>
            </a:r>
          </a:p>
          <a:p>
            <a:pPr marL="285750" indent="-285750">
              <a:buClr>
                <a:schemeClr val="accent6"/>
              </a:buClr>
              <a:buFont typeface="Arial" panose="020B0604020202020204" pitchFamily="34" charset="0"/>
              <a:buChar char="•"/>
            </a:pPr>
            <a:r>
              <a:rPr lang="en-US" sz="1700" dirty="0"/>
              <a:t>Held customer service jobs my whole life, no previous IT experience</a:t>
            </a:r>
          </a:p>
          <a:p>
            <a:pPr marL="285750" indent="-285750">
              <a:buClr>
                <a:schemeClr val="accent6"/>
              </a:buClr>
              <a:buFont typeface="Arial" panose="020B0604020202020204" pitchFamily="34" charset="0"/>
              <a:buChar char="•"/>
            </a:pPr>
            <a:r>
              <a:rPr lang="en-US" sz="1700" dirty="0"/>
              <a:t>Started 2-year program at CWI</a:t>
            </a:r>
          </a:p>
          <a:p>
            <a:pPr marL="971550" lvl="1" indent="-285750">
              <a:lnSpc>
                <a:spcPct val="150000"/>
              </a:lnSpc>
              <a:buClr>
                <a:schemeClr val="accent6"/>
              </a:buClr>
            </a:pPr>
            <a:r>
              <a:rPr lang="en-US" sz="1700" dirty="0">
                <a:solidFill>
                  <a:schemeClr val="bg1"/>
                </a:solidFill>
              </a:rPr>
              <a:t>CWI gave me the knowledge and skills I needed to better myself</a:t>
            </a:r>
          </a:p>
          <a:p>
            <a:pPr marL="971550" lvl="1" indent="-285750">
              <a:lnSpc>
                <a:spcPct val="150000"/>
              </a:lnSpc>
              <a:buClr>
                <a:schemeClr val="accent6"/>
              </a:buClr>
            </a:pPr>
            <a:r>
              <a:rPr lang="en-US" sz="1700" dirty="0">
                <a:solidFill>
                  <a:schemeClr val="bg1"/>
                </a:solidFill>
              </a:rPr>
              <a:t>Cyberdome honed that knowledge and gave me confidence in those skills</a:t>
            </a:r>
          </a:p>
          <a:p>
            <a:pPr marL="285750" indent="-285750">
              <a:buClr>
                <a:schemeClr val="accent6"/>
              </a:buClr>
              <a:buFont typeface="Arial" panose="020B0604020202020204" pitchFamily="34" charset="0"/>
              <a:buChar char="•"/>
            </a:pPr>
            <a:r>
              <a:rPr lang="en-US" sz="1700" dirty="0"/>
              <a:t>Earned AAS in Cybersecurity in 2023</a:t>
            </a:r>
          </a:p>
          <a:p>
            <a:pPr marL="285750" indent="-285750">
              <a:buClr>
                <a:schemeClr val="accent6"/>
              </a:buClr>
              <a:buFont typeface="Arial" panose="020B0604020202020204" pitchFamily="34" charset="0"/>
              <a:buChar char="•"/>
            </a:pPr>
            <a:r>
              <a:rPr lang="en-US" sz="1700" dirty="0"/>
              <a:t>Started six-month internship at Cyberdome a week later</a:t>
            </a:r>
          </a:p>
          <a:p>
            <a:pPr marL="285750" indent="-285750">
              <a:buClr>
                <a:schemeClr val="accent6"/>
              </a:buClr>
              <a:buFont typeface="Arial" panose="020B0604020202020204" pitchFamily="34" charset="0"/>
              <a:buChar char="•"/>
            </a:pPr>
            <a:r>
              <a:rPr lang="en-US" sz="1700" dirty="0"/>
              <a:t>On route to gain CYSA+ through Cyberdome and CEH through CWI</a:t>
            </a:r>
          </a:p>
          <a:p>
            <a:endParaRPr lang="en-US" dirty="0"/>
          </a:p>
        </p:txBody>
      </p:sp>
      <p:pic>
        <p:nvPicPr>
          <p:cNvPr id="13" name="Picture Placeholder 12" descr="A person smiling at camera&#10;&#10;Description automatically generated">
            <a:extLst>
              <a:ext uri="{FF2B5EF4-FFF2-40B4-BE49-F238E27FC236}">
                <a16:creationId xmlns:a16="http://schemas.microsoft.com/office/drawing/2014/main" id="{1936000D-FA3D-AB23-E48D-E96E9DD49946}"/>
              </a:ext>
            </a:extLst>
          </p:cNvPr>
          <p:cNvPicPr>
            <a:picLocks noGrp="1" noChangeAspect="1"/>
          </p:cNvPicPr>
          <p:nvPr>
            <p:ph type="pic" sz="quarter" idx="13"/>
          </p:nvPr>
        </p:nvPicPr>
        <p:blipFill>
          <a:blip r:embed="rId2"/>
          <a:srcRect t="26753" b="26753"/>
          <a:stretch>
            <a:fillRect/>
          </a:stretch>
        </p:blipFill>
        <p:spPr>
          <a:xfrm>
            <a:off x="7812580" y="1599403"/>
            <a:ext cx="3188248" cy="3130802"/>
          </a:xfrm>
        </p:spPr>
      </p:pic>
    </p:spTree>
    <p:extLst>
      <p:ext uri="{BB962C8B-B14F-4D97-AF65-F5344CB8AC3E}">
        <p14:creationId xmlns:p14="http://schemas.microsoft.com/office/powerpoint/2010/main" val="2149563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0" y="2026301"/>
            <a:ext cx="7021286" cy="872914"/>
          </a:xfrm>
        </p:spPr>
        <p:txBody>
          <a:bodyPr/>
          <a:lstStyle/>
          <a:p>
            <a:pPr algn="ctr"/>
            <a:r>
              <a:rPr lang="en-US" dirty="0"/>
              <a:t>What is the Cyberdome?</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235670" y="2899214"/>
            <a:ext cx="7720553" cy="3958785"/>
          </a:xfrm>
        </p:spPr>
        <p:txBody>
          <a:bodyPr/>
          <a:lstStyle/>
          <a:p>
            <a:pPr marL="285750" indent="-285750">
              <a:buClr>
                <a:schemeClr val="accent6"/>
              </a:buClr>
              <a:buFont typeface="Arial" panose="020B0604020202020204" pitchFamily="34" charset="0"/>
              <a:buChar char="•"/>
            </a:pPr>
            <a:r>
              <a:rPr lang="en-US" sz="1800" b="0" i="0" dirty="0">
                <a:effectLst/>
              </a:rPr>
              <a:t>The Idaho Cyberdome is a cybersecurity initiative based in Idaho</a:t>
            </a:r>
            <a:r>
              <a:rPr lang="en-US" sz="1800" dirty="0"/>
              <a:t> </a:t>
            </a:r>
          </a:p>
          <a:p>
            <a:pPr>
              <a:buClr>
                <a:schemeClr val="accent6"/>
              </a:buClr>
            </a:pPr>
            <a:endParaRPr lang="en-US" sz="1800" dirty="0"/>
          </a:p>
          <a:p>
            <a:pPr marL="285750" indent="-285750">
              <a:buClr>
                <a:schemeClr val="accent6"/>
              </a:buClr>
              <a:buFont typeface="Arial" panose="020B0604020202020204" pitchFamily="34" charset="0"/>
              <a:buChar char="•"/>
            </a:pPr>
            <a:r>
              <a:rPr lang="en-US" sz="1800" b="0" i="0" dirty="0">
                <a:effectLst/>
              </a:rPr>
              <a:t>We promote cyber awareness</a:t>
            </a:r>
            <a:r>
              <a:rPr lang="en-US" sz="1800" dirty="0"/>
              <a:t>, e</a:t>
            </a:r>
            <a:r>
              <a:rPr lang="en-US" sz="1800" b="0" i="0" dirty="0">
                <a:effectLst/>
              </a:rPr>
              <a:t>ducation, and preparedness</a:t>
            </a:r>
          </a:p>
          <a:p>
            <a:pPr marL="285750" indent="-285750">
              <a:buClr>
                <a:schemeClr val="accent6"/>
              </a:buClr>
              <a:buFont typeface="Arial" panose="020B0604020202020204" pitchFamily="34" charset="0"/>
              <a:buChar char="•"/>
            </a:pPr>
            <a:endParaRPr lang="en-US" sz="1800" b="0" i="0" dirty="0">
              <a:effectLst/>
            </a:endParaRPr>
          </a:p>
          <a:p>
            <a:pPr marL="285750" indent="-285750">
              <a:buClr>
                <a:schemeClr val="accent6"/>
              </a:buClr>
              <a:buFont typeface="Arial" panose="020B0604020202020204" pitchFamily="34" charset="0"/>
              <a:buChar char="•"/>
            </a:pPr>
            <a:r>
              <a:rPr lang="en-US" sz="1800" dirty="0"/>
              <a:t>We</a:t>
            </a:r>
            <a:r>
              <a:rPr lang="en-US" sz="1800" b="0" i="0" dirty="0">
                <a:effectLst/>
              </a:rPr>
              <a:t> provide resources and training to individuals, organizations, and communities to enhance their understanding of cybersecurity threats and best practices, fostering a safer digital environment for all </a:t>
            </a:r>
            <a:endParaRPr lang="en-US" sz="1800" dirty="0"/>
          </a:p>
        </p:txBody>
      </p:sp>
      <p:pic>
        <p:nvPicPr>
          <p:cNvPr id="15" name="Picture Placeholder 14" descr="A blue circle with a lock&#10;&#10;Description automatically generated">
            <a:extLst>
              <a:ext uri="{FF2B5EF4-FFF2-40B4-BE49-F238E27FC236}">
                <a16:creationId xmlns:a16="http://schemas.microsoft.com/office/drawing/2014/main" id="{1E1D270A-5C3D-BBEF-589E-6313CA03F77C}"/>
              </a:ext>
            </a:extLst>
          </p:cNvPr>
          <p:cNvPicPr>
            <a:picLocks noGrp="1" noChangeAspect="1"/>
          </p:cNvPicPr>
          <p:nvPr>
            <p:ph type="pic" sz="quarter" idx="13"/>
          </p:nvPr>
        </p:nvPicPr>
        <p:blipFill>
          <a:blip r:embed="rId2"/>
          <a:srcRect t="3685" b="3685"/>
          <a:stretch>
            <a:fillRect/>
          </a:stretch>
        </p:blipFill>
        <p:spPr>
          <a:xfrm>
            <a:off x="7643288" y="1445838"/>
            <a:ext cx="3514052" cy="3450736"/>
          </a:xfrm>
        </p:spPr>
      </p:pic>
    </p:spTree>
    <p:extLst>
      <p:ext uri="{BB962C8B-B14F-4D97-AF65-F5344CB8AC3E}">
        <p14:creationId xmlns:p14="http://schemas.microsoft.com/office/powerpoint/2010/main" val="218423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1847852" y="684404"/>
            <a:ext cx="10477499" cy="667498"/>
          </a:xfrm>
        </p:spPr>
        <p:txBody>
          <a:bodyPr/>
          <a:lstStyle/>
          <a:p>
            <a:pPr algn="ctr"/>
            <a:r>
              <a:rPr lang="en-US" dirty="0"/>
              <a:t>Overview of the Cyberdome</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2682766" y="1845570"/>
            <a:ext cx="4085293" cy="365125"/>
          </a:xfrm>
        </p:spPr>
        <p:txBody>
          <a:bodyPr/>
          <a:lstStyle/>
          <a:p>
            <a:pPr algn="ctr"/>
            <a:r>
              <a:rPr lang="en-US" sz="2000" u="sng" dirty="0"/>
              <a:t>WHAT EXACTLY DO WE DO?</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2682766" y="2324727"/>
            <a:ext cx="4085292" cy="4042742"/>
          </a:xfrm>
        </p:spPr>
        <p:txBody>
          <a:bodyPr/>
          <a:lstStyle/>
          <a:p>
            <a:pPr marL="285750" indent="-285750" algn="l">
              <a:buClr>
                <a:schemeClr val="accent6"/>
              </a:buClr>
              <a:buFont typeface="Arial" panose="020B0604020202020204" pitchFamily="34" charset="0"/>
              <a:buChar char="•"/>
            </a:pPr>
            <a:r>
              <a:rPr lang="en-US" sz="1700" b="0" i="0" dirty="0">
                <a:effectLst/>
              </a:rPr>
              <a:t>As the first line </a:t>
            </a:r>
            <a:r>
              <a:rPr lang="en-US" sz="1700" dirty="0"/>
              <a:t>o</a:t>
            </a:r>
            <a:r>
              <a:rPr lang="en-US" sz="1700" b="0" i="0" dirty="0">
                <a:effectLst/>
              </a:rPr>
              <a:t>f defense, we monitor a SIEM (Security information and event management) called Stellar Cyber</a:t>
            </a:r>
          </a:p>
          <a:p>
            <a:pPr marL="285750" indent="-285750" algn="l">
              <a:buClr>
                <a:schemeClr val="accent6"/>
              </a:buClr>
              <a:buFont typeface="Arial" panose="020B0604020202020204" pitchFamily="34" charset="0"/>
              <a:buChar char="•"/>
            </a:pPr>
            <a:endParaRPr lang="en-US" sz="1700" b="0" i="0" dirty="0">
              <a:effectLst/>
            </a:endParaRPr>
          </a:p>
          <a:p>
            <a:pPr marL="285750" indent="-285750" algn="l">
              <a:buClr>
                <a:schemeClr val="accent6"/>
              </a:buClr>
              <a:buFont typeface="Arial" panose="020B0604020202020204" pitchFamily="34" charset="0"/>
              <a:buChar char="•"/>
            </a:pPr>
            <a:r>
              <a:rPr lang="en-US" sz="1700" dirty="0"/>
              <a:t>Through the SIEM we conduct threat detection, </a:t>
            </a:r>
            <a:r>
              <a:rPr lang="en-US" sz="1700" b="0" i="0" dirty="0">
                <a:effectLst/>
              </a:rPr>
              <a:t>incident response, and continuous monitoring</a:t>
            </a:r>
            <a:r>
              <a:rPr lang="en-US" sz="1700" dirty="0"/>
              <a:t> of client environments</a:t>
            </a:r>
          </a:p>
          <a:p>
            <a:pPr algn="l"/>
            <a:endParaRPr lang="en-US" dirty="0"/>
          </a:p>
        </p:txBody>
      </p:sp>
      <p:sp>
        <p:nvSpPr>
          <p:cNvPr id="3" name="Text Placeholder 2">
            <a:extLst>
              <a:ext uri="{FF2B5EF4-FFF2-40B4-BE49-F238E27FC236}">
                <a16:creationId xmlns:a16="http://schemas.microsoft.com/office/drawing/2014/main" id="{8E9AA715-89F1-F58F-BD92-BC6267AAD4F0}"/>
              </a:ext>
            </a:extLst>
          </p:cNvPr>
          <p:cNvSpPr>
            <a:spLocks noGrp="1"/>
          </p:cNvSpPr>
          <p:nvPr>
            <p:ph type="body" sz="quarter" idx="12"/>
          </p:nvPr>
        </p:nvSpPr>
        <p:spPr>
          <a:xfrm>
            <a:off x="7086602" y="1845570"/>
            <a:ext cx="4928081" cy="365125"/>
          </a:xfrm>
        </p:spPr>
        <p:txBody>
          <a:bodyPr/>
          <a:lstStyle/>
          <a:p>
            <a:pPr algn="ctr"/>
            <a:r>
              <a:rPr lang="en-US" sz="2000" u="sng" dirty="0"/>
              <a:t>WHO DO WE PROTECT AND WHY?</a:t>
            </a:r>
          </a:p>
        </p:txBody>
      </p:sp>
      <p:sp>
        <p:nvSpPr>
          <p:cNvPr id="2" name="TextBox 1">
            <a:extLst>
              <a:ext uri="{FF2B5EF4-FFF2-40B4-BE49-F238E27FC236}">
                <a16:creationId xmlns:a16="http://schemas.microsoft.com/office/drawing/2014/main" id="{5421ECE2-4C50-A013-B7C0-49541C96901E}"/>
              </a:ext>
            </a:extLst>
          </p:cNvPr>
          <p:cNvSpPr txBox="1"/>
          <p:nvPr/>
        </p:nvSpPr>
        <p:spPr>
          <a:xfrm>
            <a:off x="7086602" y="2324727"/>
            <a:ext cx="4816927" cy="3583545"/>
          </a:xfrm>
          <a:prstGeom prst="rect">
            <a:avLst/>
          </a:prstGeom>
          <a:noFill/>
        </p:spPr>
        <p:txBody>
          <a:bodyPr wrap="square" rtlCol="0">
            <a:spAutoFit/>
          </a:bodyPr>
          <a:lstStyle/>
          <a:p>
            <a:pPr marL="285750" indent="-285750">
              <a:lnSpc>
                <a:spcPct val="150000"/>
              </a:lnSpc>
              <a:buClr>
                <a:schemeClr val="accent6"/>
              </a:buClr>
              <a:buFont typeface="Arial" panose="020B0604020202020204" pitchFamily="34" charset="0"/>
              <a:buChar char="•"/>
            </a:pPr>
            <a:r>
              <a:rPr lang="en-US" sz="1700" dirty="0">
                <a:solidFill>
                  <a:schemeClr val="bg1"/>
                </a:solidFill>
              </a:rPr>
              <a:t>Cyberdome protects the network environments of rural Idaho</a:t>
            </a:r>
          </a:p>
          <a:p>
            <a:pPr marL="285750" indent="-285750">
              <a:lnSpc>
                <a:spcPct val="150000"/>
              </a:lnSpc>
              <a:buClr>
                <a:schemeClr val="accent6"/>
              </a:buClr>
              <a:buFont typeface="Arial" panose="020B0604020202020204" pitchFamily="34" charset="0"/>
              <a:buChar char="•"/>
            </a:pPr>
            <a:endParaRPr lang="en-US" sz="1700" dirty="0">
              <a:solidFill>
                <a:schemeClr val="bg1"/>
              </a:solidFill>
            </a:endParaRPr>
          </a:p>
          <a:p>
            <a:pPr marL="285750" indent="-285750">
              <a:lnSpc>
                <a:spcPct val="150000"/>
              </a:lnSpc>
              <a:buClr>
                <a:schemeClr val="accent6"/>
              </a:buClr>
              <a:buFont typeface="Arial" panose="020B0604020202020204" pitchFamily="34" charset="0"/>
              <a:buChar char="•"/>
            </a:pPr>
            <a:r>
              <a:rPr lang="en-US" sz="1700" dirty="0">
                <a:solidFill>
                  <a:schemeClr val="bg1"/>
                </a:solidFill>
              </a:rPr>
              <a:t>These include entire cities, school districts, local colleges, and counties</a:t>
            </a:r>
          </a:p>
          <a:p>
            <a:pPr marL="285750" indent="-285750">
              <a:lnSpc>
                <a:spcPct val="150000"/>
              </a:lnSpc>
              <a:buClr>
                <a:schemeClr val="accent6"/>
              </a:buClr>
              <a:buFont typeface="Arial" panose="020B0604020202020204" pitchFamily="34" charset="0"/>
              <a:buChar char="•"/>
            </a:pPr>
            <a:endParaRPr lang="en-US" sz="1700" dirty="0">
              <a:solidFill>
                <a:schemeClr val="bg1"/>
              </a:solidFill>
            </a:endParaRPr>
          </a:p>
          <a:p>
            <a:pPr marL="285750" indent="-285750">
              <a:lnSpc>
                <a:spcPct val="150000"/>
              </a:lnSpc>
              <a:buClr>
                <a:schemeClr val="accent6"/>
              </a:buClr>
              <a:buFont typeface="Arial" panose="020B0604020202020204" pitchFamily="34" charset="0"/>
              <a:buChar char="•"/>
            </a:pPr>
            <a:r>
              <a:rPr lang="en-US" sz="1700" dirty="0">
                <a:solidFill>
                  <a:schemeClr val="bg1"/>
                </a:solidFill>
              </a:rPr>
              <a:t>These networks need just as much protection as urban ones but lack the funding for full IT teams and local monitoring</a:t>
            </a:r>
          </a:p>
        </p:txBody>
      </p:sp>
    </p:spTree>
    <p:extLst>
      <p:ext uri="{BB962C8B-B14F-4D97-AF65-F5344CB8AC3E}">
        <p14:creationId xmlns:p14="http://schemas.microsoft.com/office/powerpoint/2010/main" val="31095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0" y="138793"/>
            <a:ext cx="12192000" cy="580892"/>
          </a:xfrm>
        </p:spPr>
        <p:txBody>
          <a:bodyPr/>
          <a:lstStyle/>
          <a:p>
            <a:r>
              <a:rPr lang="en-US" sz="2800" dirty="0">
                <a:solidFill>
                  <a:schemeClr val="accent6"/>
                </a:solidFill>
              </a:rPr>
              <a:t>Cybersecurity in Action: Incident Response &amp; SIEM</a:t>
            </a:r>
            <a:endParaRPr lang="en-US" dirty="0">
              <a:solidFill>
                <a:schemeClr val="accent6"/>
              </a:solidFill>
            </a:endParaRPr>
          </a:p>
        </p:txBody>
      </p:sp>
      <p:pic>
        <p:nvPicPr>
          <p:cNvPr id="12" name="Picture 11" descr="A screenshot of a computer&#10;&#10;Description automatically generated">
            <a:extLst>
              <a:ext uri="{FF2B5EF4-FFF2-40B4-BE49-F238E27FC236}">
                <a16:creationId xmlns:a16="http://schemas.microsoft.com/office/drawing/2014/main" id="{88502E2D-554B-036C-ED46-45B8A7802D73}"/>
              </a:ext>
            </a:extLst>
          </p:cNvPr>
          <p:cNvPicPr>
            <a:picLocks noChangeAspect="1"/>
          </p:cNvPicPr>
          <p:nvPr/>
        </p:nvPicPr>
        <p:blipFill>
          <a:blip r:embed="rId2"/>
          <a:stretch>
            <a:fillRect/>
          </a:stretch>
        </p:blipFill>
        <p:spPr>
          <a:xfrm>
            <a:off x="1" y="717825"/>
            <a:ext cx="4555670" cy="6142037"/>
          </a:xfrm>
          <a:prstGeom prst="rect">
            <a:avLst/>
          </a:prstGeom>
        </p:spPr>
      </p:pic>
      <p:cxnSp>
        <p:nvCxnSpPr>
          <p:cNvPr id="16" name="Straight Connector 15">
            <a:extLst>
              <a:ext uri="{FF2B5EF4-FFF2-40B4-BE49-F238E27FC236}">
                <a16:creationId xmlns:a16="http://schemas.microsoft.com/office/drawing/2014/main" id="{2C4A4D5E-A9B1-098B-D5B5-FE74C9F57160}"/>
              </a:ext>
            </a:extLst>
          </p:cNvPr>
          <p:cNvCxnSpPr/>
          <p:nvPr/>
        </p:nvCxnSpPr>
        <p:spPr>
          <a:xfrm>
            <a:off x="0" y="612321"/>
            <a:ext cx="12192000" cy="0"/>
          </a:xfrm>
          <a:prstGeom prst="line">
            <a:avLst/>
          </a:prstGeom>
        </p:spPr>
        <p:style>
          <a:lnRef idx="1">
            <a:schemeClr val="accent6"/>
          </a:lnRef>
          <a:fillRef idx="0">
            <a:schemeClr val="accent6"/>
          </a:fillRef>
          <a:effectRef idx="0">
            <a:schemeClr val="accent6"/>
          </a:effectRef>
          <a:fontRef idx="minor">
            <a:schemeClr val="tx1"/>
          </a:fontRef>
        </p:style>
      </p:cxnSp>
      <p:pic>
        <p:nvPicPr>
          <p:cNvPr id="22" name="Picture 21" descr="A screenshot of a computer&#10;&#10;Description automatically generated">
            <a:extLst>
              <a:ext uri="{FF2B5EF4-FFF2-40B4-BE49-F238E27FC236}">
                <a16:creationId xmlns:a16="http://schemas.microsoft.com/office/drawing/2014/main" id="{503757AC-D35D-13E7-BD61-18EDD616DE76}"/>
              </a:ext>
            </a:extLst>
          </p:cNvPr>
          <p:cNvPicPr>
            <a:picLocks noChangeAspect="1"/>
          </p:cNvPicPr>
          <p:nvPr/>
        </p:nvPicPr>
        <p:blipFill>
          <a:blip r:embed="rId3"/>
          <a:stretch>
            <a:fillRect/>
          </a:stretch>
        </p:blipFill>
        <p:spPr>
          <a:xfrm>
            <a:off x="7326347" y="719685"/>
            <a:ext cx="4865653" cy="6138316"/>
          </a:xfrm>
          <a:prstGeom prst="rect">
            <a:avLst/>
          </a:prstGeom>
        </p:spPr>
      </p:pic>
      <p:sp>
        <p:nvSpPr>
          <p:cNvPr id="24" name="TextBox 23">
            <a:extLst>
              <a:ext uri="{FF2B5EF4-FFF2-40B4-BE49-F238E27FC236}">
                <a16:creationId xmlns:a16="http://schemas.microsoft.com/office/drawing/2014/main" id="{9039E77B-234E-962F-7A6A-82223FE23A5E}"/>
              </a:ext>
            </a:extLst>
          </p:cNvPr>
          <p:cNvSpPr txBox="1"/>
          <p:nvPr/>
        </p:nvSpPr>
        <p:spPr>
          <a:xfrm>
            <a:off x="4534162" y="654315"/>
            <a:ext cx="2813695" cy="615553"/>
          </a:xfrm>
          <a:prstGeom prst="rect">
            <a:avLst/>
          </a:prstGeom>
          <a:noFill/>
        </p:spPr>
        <p:txBody>
          <a:bodyPr wrap="square" rtlCol="0">
            <a:spAutoFit/>
          </a:bodyPr>
          <a:lstStyle/>
          <a:p>
            <a:pPr algn="ctr"/>
            <a:r>
              <a:rPr lang="en-US" sz="2000" b="1" u="sng" dirty="0">
                <a:solidFill>
                  <a:schemeClr val="bg1"/>
                </a:solidFill>
              </a:rPr>
              <a:t>Actual Alerts</a:t>
            </a:r>
          </a:p>
          <a:p>
            <a:pPr algn="ctr"/>
            <a:endParaRPr lang="en-US" sz="1400" b="1" u="sng" dirty="0">
              <a:solidFill>
                <a:schemeClr val="bg1"/>
              </a:solidFill>
            </a:endParaRPr>
          </a:p>
        </p:txBody>
      </p:sp>
      <p:sp>
        <p:nvSpPr>
          <p:cNvPr id="4" name="TextBox 3">
            <a:extLst>
              <a:ext uri="{FF2B5EF4-FFF2-40B4-BE49-F238E27FC236}">
                <a16:creationId xmlns:a16="http://schemas.microsoft.com/office/drawing/2014/main" id="{570863AC-EFE4-27BA-1EDA-E786909CBB7E}"/>
              </a:ext>
            </a:extLst>
          </p:cNvPr>
          <p:cNvSpPr txBox="1"/>
          <p:nvPr/>
        </p:nvSpPr>
        <p:spPr>
          <a:xfrm>
            <a:off x="4555671" y="1172864"/>
            <a:ext cx="2792186" cy="5977021"/>
          </a:xfrm>
          <a:prstGeom prst="rect">
            <a:avLst/>
          </a:prstGeom>
          <a:noFill/>
        </p:spPr>
        <p:txBody>
          <a:bodyPr wrap="square" rtlCol="0">
            <a:spAutoFit/>
          </a:bodyPr>
          <a:lstStyle/>
          <a:p>
            <a:pPr algn="ctr"/>
            <a:r>
              <a:rPr lang="en-US" sz="1460" dirty="0">
                <a:solidFill>
                  <a:schemeClr val="bg1"/>
                </a:solidFill>
              </a:rPr>
              <a:t>These alerts are generated by using a combination of behavioral analysis and threat signature detection in a Machine Learning (ML) environment</a:t>
            </a:r>
          </a:p>
          <a:p>
            <a:pPr algn="ctr"/>
            <a:endParaRPr lang="en-US" sz="1460" dirty="0">
              <a:solidFill>
                <a:schemeClr val="bg1"/>
              </a:solidFill>
            </a:endParaRPr>
          </a:p>
          <a:p>
            <a:pPr algn="ctr"/>
            <a:r>
              <a:rPr lang="en-US" sz="1460" dirty="0">
                <a:solidFill>
                  <a:schemeClr val="bg1"/>
                </a:solidFill>
              </a:rPr>
              <a:t>The ML detects anomalies using a networks baseline behavior (behavioral analysis) and if there is a deviation the SIEM gets an alert </a:t>
            </a:r>
          </a:p>
          <a:p>
            <a:pPr algn="ctr"/>
            <a:endParaRPr lang="en-US" sz="1460" dirty="0">
              <a:solidFill>
                <a:schemeClr val="bg1"/>
              </a:solidFill>
            </a:endParaRPr>
          </a:p>
          <a:p>
            <a:pPr algn="ctr"/>
            <a:r>
              <a:rPr lang="en-US" sz="1460" dirty="0">
                <a:solidFill>
                  <a:schemeClr val="bg1"/>
                </a:solidFill>
              </a:rPr>
              <a:t>The SIEM also uses t</a:t>
            </a:r>
            <a:r>
              <a:rPr lang="en-US" sz="1460" b="0" i="0" dirty="0">
                <a:solidFill>
                  <a:schemeClr val="bg1"/>
                </a:solidFill>
                <a:effectLst/>
              </a:rPr>
              <a:t>hreat signatures; essentially digital fingerprints or patterns that describe specific attributes or behaviors associated with known threats, malware, or attack techniques</a:t>
            </a:r>
            <a:endParaRPr lang="en-US" sz="1460" dirty="0">
              <a:solidFill>
                <a:schemeClr val="bg1"/>
              </a:solidFill>
            </a:endParaRPr>
          </a:p>
          <a:p>
            <a:pPr algn="ctr"/>
            <a:endParaRPr lang="en-US" sz="1460" dirty="0">
              <a:solidFill>
                <a:schemeClr val="bg1"/>
              </a:solidFill>
            </a:endParaRPr>
          </a:p>
          <a:p>
            <a:pPr algn="ctr"/>
            <a:r>
              <a:rPr lang="en-US" sz="1460" dirty="0">
                <a:solidFill>
                  <a:schemeClr val="bg1"/>
                </a:solidFill>
              </a:rPr>
              <a:t>Using </a:t>
            </a:r>
            <a:r>
              <a:rPr lang="en-US" sz="1460" u="sng" dirty="0">
                <a:solidFill>
                  <a:schemeClr val="bg1"/>
                </a:solidFill>
              </a:rPr>
              <a:t>both</a:t>
            </a:r>
            <a:r>
              <a:rPr lang="en-US" sz="1460" dirty="0">
                <a:solidFill>
                  <a:schemeClr val="bg1"/>
                </a:solidFill>
              </a:rPr>
              <a:t> behavioral analysis and threat signature detection makes a SIEM that has more defense in depth and is highly adaptive to any network environment</a:t>
            </a:r>
          </a:p>
          <a:p>
            <a:pPr algn="ctr"/>
            <a:endParaRPr lang="en-US" sz="1600" dirty="0">
              <a:solidFill>
                <a:schemeClr val="bg1"/>
              </a:solidFill>
            </a:endParaRPr>
          </a:p>
          <a:p>
            <a:pPr algn="ctr"/>
            <a:endParaRPr lang="en-US" sz="1600" dirty="0">
              <a:solidFill>
                <a:schemeClr val="bg1"/>
              </a:solidFill>
            </a:endParaRPr>
          </a:p>
        </p:txBody>
      </p:sp>
      <p:cxnSp>
        <p:nvCxnSpPr>
          <p:cNvPr id="6" name="Straight Arrow Connector 5">
            <a:extLst>
              <a:ext uri="{FF2B5EF4-FFF2-40B4-BE49-F238E27FC236}">
                <a16:creationId xmlns:a16="http://schemas.microsoft.com/office/drawing/2014/main" id="{2865B9AB-F329-7927-C19C-E48DB605B813}"/>
              </a:ext>
            </a:extLst>
          </p:cNvPr>
          <p:cNvCxnSpPr/>
          <p:nvPr/>
        </p:nvCxnSpPr>
        <p:spPr>
          <a:xfrm>
            <a:off x="6727371" y="882841"/>
            <a:ext cx="498022"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BDEA702-C069-40E0-8226-8F00AB8B7C22}"/>
              </a:ext>
            </a:extLst>
          </p:cNvPr>
          <p:cNvCxnSpPr>
            <a:cxnSpLocks/>
          </p:cNvCxnSpPr>
          <p:nvPr/>
        </p:nvCxnSpPr>
        <p:spPr>
          <a:xfrm flipH="1">
            <a:off x="4604655" y="882841"/>
            <a:ext cx="522515"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0" y="0"/>
            <a:ext cx="12192000" cy="1779687"/>
          </a:xfr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r>
              <a:rPr lang="en-US" sz="2400" b="1" dirty="0">
                <a:solidFill>
                  <a:schemeClr val="accent6"/>
                </a:solidFill>
                <a:latin typeface="+mj-lt"/>
              </a:rPr>
              <a:t>CONFLUENCE:</a:t>
            </a:r>
            <a:br>
              <a:rPr lang="en-US" sz="2400" b="1" dirty="0">
                <a:solidFill>
                  <a:schemeClr val="accent6"/>
                </a:solidFill>
                <a:latin typeface="+mj-lt"/>
              </a:rPr>
            </a:br>
            <a:r>
              <a:rPr lang="en-US" sz="2400" b="1" dirty="0">
                <a:solidFill>
                  <a:schemeClr val="accent6"/>
                </a:solidFill>
                <a:latin typeface="+mj-lt"/>
              </a:rPr>
              <a:t>RUNBOOK AND Cyberdome knowledge share</a:t>
            </a:r>
          </a:p>
        </p:txBody>
      </p:sp>
      <p:pic>
        <p:nvPicPr>
          <p:cNvPr id="4" name="Picture 3" descr="A screenshot of a computer&#10;&#10;Description automatically generated">
            <a:extLst>
              <a:ext uri="{FF2B5EF4-FFF2-40B4-BE49-F238E27FC236}">
                <a16:creationId xmlns:a16="http://schemas.microsoft.com/office/drawing/2014/main" id="{8B8FD527-005E-DD97-AF73-3E51B4EFC648}"/>
              </a:ext>
            </a:extLst>
          </p:cNvPr>
          <p:cNvPicPr>
            <a:picLocks noChangeAspect="1"/>
          </p:cNvPicPr>
          <p:nvPr/>
        </p:nvPicPr>
        <p:blipFill>
          <a:blip r:embed="rId2"/>
          <a:stretch>
            <a:fillRect/>
          </a:stretch>
        </p:blipFill>
        <p:spPr>
          <a:xfrm>
            <a:off x="2286558" y="783771"/>
            <a:ext cx="9908094" cy="6074229"/>
          </a:xfrm>
          <a:prstGeom prst="rect">
            <a:avLst/>
          </a:prstGeom>
        </p:spPr>
      </p:pic>
      <p:sp>
        <p:nvSpPr>
          <p:cNvPr id="6" name="TextBox 5">
            <a:extLst>
              <a:ext uri="{FF2B5EF4-FFF2-40B4-BE49-F238E27FC236}">
                <a16:creationId xmlns:a16="http://schemas.microsoft.com/office/drawing/2014/main" id="{A5BDE140-D1E2-1B5C-2E85-A9875AA7C3CF}"/>
              </a:ext>
            </a:extLst>
          </p:cNvPr>
          <p:cNvSpPr txBox="1"/>
          <p:nvPr/>
        </p:nvSpPr>
        <p:spPr>
          <a:xfrm>
            <a:off x="-2652" y="791218"/>
            <a:ext cx="2286558" cy="568771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000" b="1" dirty="0">
                <a:solidFill>
                  <a:schemeClr val="accent6"/>
                </a:solidFill>
                <a:latin typeface="+mj-lt"/>
              </a:rPr>
              <a:t>Confluence is where we have our:</a:t>
            </a:r>
          </a:p>
          <a:p>
            <a:pPr algn="ctr"/>
            <a:endParaRPr lang="en-US" b="1" dirty="0">
              <a:solidFill>
                <a:schemeClr val="accent6"/>
              </a:solidFill>
              <a:latin typeface="+mj-lt"/>
            </a:endParaRPr>
          </a:p>
          <a:p>
            <a:pPr marL="285750" indent="-285750">
              <a:buClr>
                <a:schemeClr val="bg1"/>
              </a:buClr>
              <a:buFont typeface="Arial" panose="020B0604020202020204" pitchFamily="34" charset="0"/>
              <a:buChar char="•"/>
            </a:pPr>
            <a:r>
              <a:rPr lang="en-US" sz="1680" dirty="0">
                <a:solidFill>
                  <a:schemeClr val="accent6"/>
                </a:solidFill>
              </a:rPr>
              <a:t>Standard operating procedures for each incident type</a:t>
            </a:r>
          </a:p>
          <a:p>
            <a:pPr marL="285750" indent="-285750">
              <a:buClr>
                <a:schemeClr val="bg1"/>
              </a:buClr>
              <a:buFont typeface="Arial" panose="020B0604020202020204" pitchFamily="34" charset="0"/>
              <a:buChar char="•"/>
            </a:pPr>
            <a:endParaRPr lang="en-US" sz="1680" dirty="0">
              <a:solidFill>
                <a:schemeClr val="accent6"/>
              </a:solidFill>
            </a:endParaRPr>
          </a:p>
          <a:p>
            <a:pPr marL="285750" indent="-285750">
              <a:buClr>
                <a:schemeClr val="bg1"/>
              </a:buClr>
              <a:buFont typeface="Arial" panose="020B0604020202020204" pitchFamily="34" charset="0"/>
              <a:buChar char="•"/>
            </a:pPr>
            <a:r>
              <a:rPr lang="en-US" sz="1680" dirty="0">
                <a:solidFill>
                  <a:schemeClr val="accent6"/>
                </a:solidFill>
              </a:rPr>
              <a:t>Active/past tickets in Jira</a:t>
            </a:r>
          </a:p>
          <a:p>
            <a:pPr marL="285750" indent="-285750">
              <a:buClr>
                <a:schemeClr val="bg1"/>
              </a:buClr>
              <a:buFont typeface="Arial" panose="020B0604020202020204" pitchFamily="34" charset="0"/>
              <a:buChar char="•"/>
            </a:pPr>
            <a:endParaRPr lang="en-US" sz="1680" dirty="0">
              <a:solidFill>
                <a:schemeClr val="accent6"/>
              </a:solidFill>
            </a:endParaRPr>
          </a:p>
          <a:p>
            <a:pPr marL="285750" indent="-285750">
              <a:buClr>
                <a:schemeClr val="bg1"/>
              </a:buClr>
              <a:buFont typeface="Arial" panose="020B0604020202020204" pitchFamily="34" charset="0"/>
              <a:buChar char="•"/>
            </a:pPr>
            <a:r>
              <a:rPr lang="en-US" sz="1680" dirty="0">
                <a:solidFill>
                  <a:schemeClr val="accent6"/>
                </a:solidFill>
              </a:rPr>
              <a:t>Past incident examples to learn from </a:t>
            </a:r>
          </a:p>
          <a:p>
            <a:pPr marL="285750" indent="-285750">
              <a:buClr>
                <a:schemeClr val="bg1"/>
              </a:buClr>
              <a:buFont typeface="Arial" panose="020B0604020202020204" pitchFamily="34" charset="0"/>
              <a:buChar char="•"/>
            </a:pPr>
            <a:endParaRPr lang="en-US" sz="1680" dirty="0">
              <a:solidFill>
                <a:schemeClr val="accent6"/>
              </a:solidFill>
            </a:endParaRPr>
          </a:p>
          <a:p>
            <a:pPr marL="285750" indent="-285750">
              <a:buClr>
                <a:schemeClr val="bg1"/>
              </a:buClr>
              <a:buFont typeface="Arial" panose="020B0604020202020204" pitchFamily="34" charset="0"/>
              <a:buChar char="•"/>
            </a:pPr>
            <a:r>
              <a:rPr lang="en-US" sz="1680" dirty="0">
                <a:solidFill>
                  <a:schemeClr val="accent6"/>
                </a:solidFill>
              </a:rPr>
              <a:t>This is a great starting point for incident resolution</a:t>
            </a:r>
            <a:br>
              <a:rPr lang="en-US" sz="1680" dirty="0">
                <a:solidFill>
                  <a:schemeClr val="accent6"/>
                </a:solidFill>
              </a:rPr>
            </a:br>
            <a:endParaRPr lang="en-US" sz="1680" dirty="0">
              <a:solidFill>
                <a:schemeClr val="accent6"/>
              </a:solidFill>
            </a:endParaRPr>
          </a:p>
          <a:p>
            <a:pPr marL="285750" indent="-285750">
              <a:buClr>
                <a:schemeClr val="bg1"/>
              </a:buClr>
              <a:buFont typeface="Arial" panose="020B0604020202020204" pitchFamily="34" charset="0"/>
              <a:buChar char="•"/>
            </a:pPr>
            <a:r>
              <a:rPr lang="en-US" sz="1680" dirty="0">
                <a:solidFill>
                  <a:schemeClr val="accent6"/>
                </a:solidFill>
              </a:rPr>
              <a:t>Anyone can edit and add to Confluence</a:t>
            </a:r>
          </a:p>
        </p:txBody>
      </p:sp>
      <p:cxnSp>
        <p:nvCxnSpPr>
          <p:cNvPr id="7" name="Straight Connector 6">
            <a:extLst>
              <a:ext uri="{FF2B5EF4-FFF2-40B4-BE49-F238E27FC236}">
                <a16:creationId xmlns:a16="http://schemas.microsoft.com/office/drawing/2014/main" id="{29433007-845B-D4F2-0E42-C9410721919A}"/>
              </a:ext>
            </a:extLst>
          </p:cNvPr>
          <p:cNvCxnSpPr/>
          <p:nvPr/>
        </p:nvCxnSpPr>
        <p:spPr>
          <a:xfrm>
            <a:off x="0" y="697162"/>
            <a:ext cx="12192000"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57087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computer screen shot of a person&#10;&#10;Description automatically generated">
            <a:extLst>
              <a:ext uri="{FF2B5EF4-FFF2-40B4-BE49-F238E27FC236}">
                <a16:creationId xmlns:a16="http://schemas.microsoft.com/office/drawing/2014/main" id="{D703B372-430E-6AA5-94B0-C28FBBAEEBF6}"/>
              </a:ext>
            </a:extLst>
          </p:cNvPr>
          <p:cNvPicPr>
            <a:picLocks noChangeAspect="1"/>
          </p:cNvPicPr>
          <p:nvPr/>
        </p:nvPicPr>
        <p:blipFill>
          <a:blip r:embed="rId2"/>
          <a:stretch>
            <a:fillRect/>
          </a:stretch>
        </p:blipFill>
        <p:spPr>
          <a:xfrm>
            <a:off x="1" y="3813668"/>
            <a:ext cx="7946796" cy="3044329"/>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B94FCB65-3B1B-0771-3873-4B064414DEBC}"/>
              </a:ext>
            </a:extLst>
          </p:cNvPr>
          <p:cNvPicPr>
            <a:picLocks noChangeAspect="1"/>
          </p:cNvPicPr>
          <p:nvPr/>
        </p:nvPicPr>
        <p:blipFill>
          <a:blip r:embed="rId3"/>
          <a:stretch>
            <a:fillRect/>
          </a:stretch>
        </p:blipFill>
        <p:spPr>
          <a:xfrm>
            <a:off x="1" y="2"/>
            <a:ext cx="7946796" cy="3891612"/>
          </a:xfrm>
          <a:prstGeom prst="rect">
            <a:avLst/>
          </a:prstGeom>
        </p:spPr>
      </p:pic>
      <p:sp>
        <p:nvSpPr>
          <p:cNvPr id="25" name="TextBox 24">
            <a:extLst>
              <a:ext uri="{FF2B5EF4-FFF2-40B4-BE49-F238E27FC236}">
                <a16:creationId xmlns:a16="http://schemas.microsoft.com/office/drawing/2014/main" id="{6AEF75E8-2714-1E76-9357-1BE3AB684BDC}"/>
              </a:ext>
            </a:extLst>
          </p:cNvPr>
          <p:cNvSpPr txBox="1"/>
          <p:nvPr/>
        </p:nvSpPr>
        <p:spPr>
          <a:xfrm>
            <a:off x="7946797" y="0"/>
            <a:ext cx="4245202" cy="66479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400" b="1" dirty="0">
                <a:solidFill>
                  <a:schemeClr val="accent6"/>
                </a:solidFill>
                <a:latin typeface="+mj-lt"/>
              </a:rPr>
              <a:t>JIRA:</a:t>
            </a:r>
            <a:br>
              <a:rPr lang="en-US" sz="2400" b="1" dirty="0">
                <a:solidFill>
                  <a:schemeClr val="accent6"/>
                </a:solidFill>
                <a:latin typeface="+mj-lt"/>
              </a:rPr>
            </a:br>
            <a:r>
              <a:rPr lang="en-US" sz="2400" b="1" dirty="0">
                <a:solidFill>
                  <a:schemeClr val="accent6"/>
                </a:solidFill>
                <a:latin typeface="+mj-lt"/>
              </a:rPr>
              <a:t>TICKETING PLATFORM </a:t>
            </a:r>
          </a:p>
          <a:p>
            <a:pPr algn="ctr"/>
            <a:endParaRPr lang="en-US" dirty="0"/>
          </a:p>
          <a:p>
            <a:pPr marL="285750" indent="-285750">
              <a:buClr>
                <a:schemeClr val="bg1"/>
              </a:buClr>
              <a:buFont typeface="Arial" panose="020B0604020202020204" pitchFamily="34" charset="0"/>
              <a:buChar char="•"/>
            </a:pPr>
            <a:r>
              <a:rPr lang="en-US" dirty="0">
                <a:solidFill>
                  <a:schemeClr val="accent6"/>
                </a:solidFill>
              </a:rPr>
              <a:t>Documentation is </a:t>
            </a:r>
            <a:r>
              <a:rPr lang="en-US" b="1" u="sng" dirty="0">
                <a:solidFill>
                  <a:schemeClr val="accent6"/>
                </a:solidFill>
              </a:rPr>
              <a:t>critical</a:t>
            </a:r>
            <a:r>
              <a:rPr lang="en-US" dirty="0">
                <a:solidFill>
                  <a:schemeClr val="accent6"/>
                </a:solidFill>
              </a:rPr>
              <a:t> to this field</a:t>
            </a:r>
          </a:p>
          <a:p>
            <a:pPr marL="285750" indent="-285750">
              <a:buClr>
                <a:schemeClr val="bg1"/>
              </a:buClr>
              <a:buFont typeface="Arial" panose="020B0604020202020204" pitchFamily="34" charset="0"/>
              <a:buChar char="•"/>
            </a:pPr>
            <a:endParaRPr lang="en-US" dirty="0">
              <a:solidFill>
                <a:schemeClr val="accent6"/>
              </a:solidFill>
            </a:endParaRPr>
          </a:p>
          <a:p>
            <a:pPr marL="285750" indent="-285750">
              <a:buClr>
                <a:schemeClr val="bg1"/>
              </a:buClr>
              <a:buFont typeface="Arial" panose="020B0604020202020204" pitchFamily="34" charset="0"/>
              <a:buChar char="•"/>
            </a:pPr>
            <a:r>
              <a:rPr lang="en-US" dirty="0">
                <a:solidFill>
                  <a:schemeClr val="accent6"/>
                </a:solidFill>
              </a:rPr>
              <a:t>This is where we escalate incidents to the client and explain what incident has occurred on their network</a:t>
            </a:r>
          </a:p>
          <a:p>
            <a:pPr marL="285750" indent="-285750">
              <a:buClr>
                <a:schemeClr val="bg1"/>
              </a:buClr>
              <a:buFont typeface="Arial" panose="020B0604020202020204" pitchFamily="34" charset="0"/>
              <a:buChar char="•"/>
            </a:pPr>
            <a:endParaRPr lang="en-US" dirty="0">
              <a:solidFill>
                <a:schemeClr val="accent6"/>
              </a:solidFill>
            </a:endParaRPr>
          </a:p>
          <a:p>
            <a:pPr marL="285750" indent="-285750">
              <a:buClr>
                <a:schemeClr val="bg1"/>
              </a:buClr>
              <a:buFont typeface="Arial" panose="020B0604020202020204" pitchFamily="34" charset="0"/>
              <a:buChar char="•"/>
            </a:pPr>
            <a:r>
              <a:rPr lang="en-US" dirty="0">
                <a:solidFill>
                  <a:schemeClr val="accent6"/>
                </a:solidFill>
              </a:rPr>
              <a:t>We do this in a way that is:</a:t>
            </a:r>
          </a:p>
          <a:p>
            <a:pPr marL="742950" lvl="1" indent="-285750">
              <a:buClr>
                <a:schemeClr val="bg1"/>
              </a:buClr>
              <a:buFont typeface="Arial" panose="020B0604020202020204" pitchFamily="34" charset="0"/>
              <a:buChar char="•"/>
            </a:pPr>
            <a:r>
              <a:rPr lang="en-US" dirty="0">
                <a:solidFill>
                  <a:schemeClr val="accent6"/>
                </a:solidFill>
              </a:rPr>
              <a:t>Concise</a:t>
            </a:r>
          </a:p>
          <a:p>
            <a:pPr marL="742950" lvl="1" indent="-285750">
              <a:buClr>
                <a:schemeClr val="bg1"/>
              </a:buClr>
              <a:buFont typeface="Arial" panose="020B0604020202020204" pitchFamily="34" charset="0"/>
              <a:buChar char="•"/>
            </a:pPr>
            <a:r>
              <a:rPr lang="en-US" dirty="0">
                <a:solidFill>
                  <a:schemeClr val="accent6"/>
                </a:solidFill>
              </a:rPr>
              <a:t>Easy to read and understand </a:t>
            </a:r>
          </a:p>
          <a:p>
            <a:pPr marL="742950" lvl="1" indent="-285750">
              <a:buClr>
                <a:schemeClr val="bg1"/>
              </a:buClr>
              <a:buFont typeface="Arial" panose="020B0604020202020204" pitchFamily="34" charset="0"/>
              <a:buChar char="•"/>
            </a:pPr>
            <a:r>
              <a:rPr lang="en-US" dirty="0">
                <a:solidFill>
                  <a:schemeClr val="accent6"/>
                </a:solidFill>
              </a:rPr>
              <a:t>Has recommendations for what actions they should take </a:t>
            </a:r>
          </a:p>
          <a:p>
            <a:pPr marL="742950" lvl="1" indent="-285750">
              <a:buClr>
                <a:schemeClr val="bg1"/>
              </a:buClr>
              <a:buFont typeface="Arial" panose="020B0604020202020204" pitchFamily="34" charset="0"/>
              <a:buChar char="•"/>
            </a:pPr>
            <a:r>
              <a:rPr lang="en-US" dirty="0">
                <a:solidFill>
                  <a:schemeClr val="accent6"/>
                </a:solidFill>
              </a:rPr>
              <a:t>Has questions to learn more about their environment and specific needs</a:t>
            </a:r>
          </a:p>
          <a:p>
            <a:pPr marL="742950" lvl="1" indent="-285750">
              <a:buClr>
                <a:schemeClr val="bg1"/>
              </a:buClr>
              <a:buFont typeface="Arial" panose="020B0604020202020204" pitchFamily="34" charset="0"/>
              <a:buChar char="•"/>
            </a:pPr>
            <a:endParaRPr lang="en-US" dirty="0">
              <a:solidFill>
                <a:schemeClr val="accent6"/>
              </a:solidFill>
            </a:endParaRPr>
          </a:p>
          <a:p>
            <a:pPr marL="285750" indent="-285750">
              <a:buClr>
                <a:schemeClr val="bg1"/>
              </a:buClr>
              <a:buFont typeface="Arial" panose="020B0604020202020204" pitchFamily="34" charset="0"/>
              <a:buChar char="•"/>
            </a:pPr>
            <a:r>
              <a:rPr lang="en-US" dirty="0">
                <a:solidFill>
                  <a:schemeClr val="accent6"/>
                </a:solidFill>
              </a:rPr>
              <a:t>Its helpful to include links to the incident in question as well as any relevant information that may help the client understand the incident and how to prevent it going forward</a:t>
            </a:r>
          </a:p>
        </p:txBody>
      </p:sp>
      <p:cxnSp>
        <p:nvCxnSpPr>
          <p:cNvPr id="28" name="Straight Connector 27">
            <a:extLst>
              <a:ext uri="{FF2B5EF4-FFF2-40B4-BE49-F238E27FC236}">
                <a16:creationId xmlns:a16="http://schemas.microsoft.com/office/drawing/2014/main" id="{506E0541-AB39-B526-92CE-42A5F6A7DFC4}"/>
              </a:ext>
            </a:extLst>
          </p:cNvPr>
          <p:cNvCxnSpPr>
            <a:cxnSpLocks/>
          </p:cNvCxnSpPr>
          <p:nvPr/>
        </p:nvCxnSpPr>
        <p:spPr>
          <a:xfrm>
            <a:off x="7946797" y="772580"/>
            <a:ext cx="4245203"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61106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192505" y="1805777"/>
            <a:ext cx="12384505" cy="580029"/>
          </a:xfrm>
        </p:spPr>
        <p:txBody>
          <a:bodyPr/>
          <a:lstStyle/>
          <a:p>
            <a:pPr algn="ctr"/>
            <a:r>
              <a:rPr lang="en-US" sz="3600" b="1" i="0" dirty="0">
                <a:solidFill>
                  <a:schemeClr val="accent6"/>
                </a:solidFill>
                <a:effectLst/>
              </a:rPr>
              <a:t>Collaborate with your peers</a:t>
            </a:r>
            <a:endParaRPr lang="en-US" sz="3600" dirty="0">
              <a:solidFill>
                <a:schemeClr val="accent6"/>
              </a:solidFill>
            </a:endParaRPr>
          </a:p>
        </p:txBody>
      </p:sp>
      <p:sp>
        <p:nvSpPr>
          <p:cNvPr id="2" name="TextBox 1">
            <a:extLst>
              <a:ext uri="{FF2B5EF4-FFF2-40B4-BE49-F238E27FC236}">
                <a16:creationId xmlns:a16="http://schemas.microsoft.com/office/drawing/2014/main" id="{A6D2846F-AAC8-EE16-CBD4-53ED70981D61}"/>
              </a:ext>
            </a:extLst>
          </p:cNvPr>
          <p:cNvSpPr txBox="1"/>
          <p:nvPr/>
        </p:nvSpPr>
        <p:spPr>
          <a:xfrm>
            <a:off x="88767" y="2482153"/>
            <a:ext cx="6352220" cy="4555093"/>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US" sz="1700" dirty="0">
                <a:solidFill>
                  <a:schemeClr val="bg1"/>
                </a:solidFill>
              </a:rPr>
              <a:t>Collaboration is one of the best things about the Cyberdome</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Your fellow interns have a wealth of knowledge that you may not have, and you have knowledge that they may not have either</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The interns are </a:t>
            </a:r>
            <a:r>
              <a:rPr lang="en-US" sz="1700" b="1" u="sng" dirty="0">
                <a:solidFill>
                  <a:schemeClr val="bg1"/>
                </a:solidFill>
              </a:rPr>
              <a:t>always</a:t>
            </a:r>
            <a:r>
              <a:rPr lang="en-US" sz="1700" dirty="0">
                <a:solidFill>
                  <a:schemeClr val="bg1"/>
                </a:solidFill>
              </a:rPr>
              <a:t> happy to help each other to expand our skills and the strength of this field</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The connections you make here can also help lead to job opportunities down the road as well as personal growth and friendships</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The interns are constantly collaborating using:</a:t>
            </a:r>
          </a:p>
          <a:p>
            <a:pPr marL="742950" lvl="1" indent="-285750">
              <a:buClr>
                <a:schemeClr val="accent6"/>
              </a:buClr>
              <a:buFont typeface="Arial" panose="020B0604020202020204" pitchFamily="34" charset="0"/>
              <a:buChar char="•"/>
            </a:pPr>
            <a:r>
              <a:rPr lang="en-US" sz="1700" dirty="0">
                <a:solidFill>
                  <a:schemeClr val="bg1"/>
                </a:solidFill>
              </a:rPr>
              <a:t>Slack</a:t>
            </a:r>
          </a:p>
          <a:p>
            <a:pPr marL="742950" lvl="1" indent="-285750">
              <a:buClr>
                <a:schemeClr val="accent6"/>
              </a:buClr>
              <a:buFont typeface="Arial" panose="020B0604020202020204" pitchFamily="34" charset="0"/>
              <a:buChar char="•"/>
            </a:pPr>
            <a:r>
              <a:rPr lang="en-US" sz="1700" dirty="0">
                <a:solidFill>
                  <a:schemeClr val="bg1"/>
                </a:solidFill>
              </a:rPr>
              <a:t>Zoom Rooms</a:t>
            </a:r>
          </a:p>
          <a:p>
            <a:pPr marL="742950" lvl="1" indent="-285750">
              <a:buClr>
                <a:schemeClr val="accent6"/>
              </a:buClr>
              <a:buFont typeface="Arial" panose="020B0604020202020204" pitchFamily="34" charset="0"/>
              <a:buChar char="•"/>
            </a:pPr>
            <a:r>
              <a:rPr lang="en-US" sz="1700" dirty="0">
                <a:solidFill>
                  <a:schemeClr val="bg1"/>
                </a:solidFill>
              </a:rPr>
              <a:t>Email</a:t>
            </a:r>
          </a:p>
          <a:p>
            <a:pPr lvl="1"/>
            <a:endParaRPr lang="en-US" dirty="0">
              <a:solidFill>
                <a:schemeClr val="bg1"/>
              </a:solidFill>
            </a:endParaRPr>
          </a:p>
        </p:txBody>
      </p:sp>
      <p:pic>
        <p:nvPicPr>
          <p:cNvPr id="9" name="Picture 8" descr="A white background with a map and many different colored symbols&#10;&#10;Description automatically generated with medium confidence">
            <a:extLst>
              <a:ext uri="{FF2B5EF4-FFF2-40B4-BE49-F238E27FC236}">
                <a16:creationId xmlns:a16="http://schemas.microsoft.com/office/drawing/2014/main" id="{847613B2-05AD-AB6F-AE67-AA83E73D0775}"/>
              </a:ext>
            </a:extLst>
          </p:cNvPr>
          <p:cNvPicPr>
            <a:picLocks noChangeAspect="1"/>
          </p:cNvPicPr>
          <p:nvPr/>
        </p:nvPicPr>
        <p:blipFill>
          <a:blip r:embed="rId2"/>
          <a:stretch>
            <a:fillRect/>
          </a:stretch>
        </p:blipFill>
        <p:spPr>
          <a:xfrm>
            <a:off x="6506975" y="2720476"/>
            <a:ext cx="5530270" cy="3986660"/>
          </a:xfrm>
          <a:prstGeom prst="rect">
            <a:avLst/>
          </a:prstGeom>
          <a:ln w="31750" cmpd="sng">
            <a:solidFill>
              <a:schemeClr val="accent6"/>
            </a:solidFill>
            <a:miter lim="800000"/>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371649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3709761" y="129801"/>
            <a:ext cx="8318840" cy="2357066"/>
          </a:xfrm>
        </p:spPr>
        <p:txBody>
          <a:bodyPr/>
          <a:lstStyle/>
          <a:p>
            <a:pPr algn="ctr"/>
            <a:r>
              <a:rPr lang="en-US" sz="3400" b="1" i="0" dirty="0">
                <a:solidFill>
                  <a:schemeClr val="accent6"/>
                </a:solidFill>
                <a:effectLst/>
              </a:rPr>
              <a:t>What did I gain fro</a:t>
            </a:r>
            <a:r>
              <a:rPr lang="en-US" sz="3400" b="1" dirty="0"/>
              <a:t>m </a:t>
            </a:r>
            <a:br>
              <a:rPr lang="en-US" sz="3400" b="1" dirty="0"/>
            </a:br>
            <a:r>
              <a:rPr lang="en-US" sz="3400" b="1" dirty="0"/>
              <a:t>THE</a:t>
            </a:r>
            <a:r>
              <a:rPr lang="en-US" sz="3400" b="1" i="0" dirty="0">
                <a:solidFill>
                  <a:schemeClr val="accent6"/>
                </a:solidFill>
                <a:effectLst/>
              </a:rPr>
              <a:t> Cyberdome?</a:t>
            </a:r>
            <a:endParaRPr lang="en-US" sz="3400" dirty="0">
              <a:solidFill>
                <a:schemeClr val="accent6"/>
              </a:solidFill>
            </a:endParaRPr>
          </a:p>
        </p:txBody>
      </p:sp>
      <p:sp>
        <p:nvSpPr>
          <p:cNvPr id="3" name="TextBox 2">
            <a:extLst>
              <a:ext uri="{FF2B5EF4-FFF2-40B4-BE49-F238E27FC236}">
                <a16:creationId xmlns:a16="http://schemas.microsoft.com/office/drawing/2014/main" id="{83328856-66CE-5496-0BC8-B3B31401F767}"/>
              </a:ext>
            </a:extLst>
          </p:cNvPr>
          <p:cNvSpPr txBox="1"/>
          <p:nvPr/>
        </p:nvSpPr>
        <p:spPr>
          <a:xfrm>
            <a:off x="4041898" y="1124246"/>
            <a:ext cx="7654565" cy="6170920"/>
          </a:xfrm>
          <a:prstGeom prst="rect">
            <a:avLst/>
          </a:prstGeom>
          <a:noFill/>
        </p:spPr>
        <p:txBody>
          <a:bodyPr wrap="square" rtlCol="0">
            <a:spAutoFit/>
          </a:bodyPr>
          <a:lstStyle/>
          <a:p>
            <a:pPr algn="ctr"/>
            <a:r>
              <a:rPr lang="en-US" dirty="0">
                <a:solidFill>
                  <a:schemeClr val="bg1"/>
                </a:solidFill>
              </a:rPr>
              <a:t>I gained so much from my short time with the Cyberdome:</a:t>
            </a:r>
          </a:p>
          <a:p>
            <a:endParaRPr lang="en-US"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Job immediately after graduating in something I’m extremely passionate about</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Knowledge and confidence in that knowledge</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CYSA+ voucher and incredible training materials</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Got real world knowledge of managing a high volume of alerts and distinguishing false positives from real threats</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Learned how to navigate through complex and evolving attack techniques</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Documentation skills </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Complete freedom in my scheduling as well as freedom to work from home or in person</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Resume and job-hunting advice</a:t>
            </a:r>
          </a:p>
          <a:p>
            <a:pPr marL="285750" indent="-285750">
              <a:buClr>
                <a:schemeClr val="accent6"/>
              </a:buClr>
              <a:buFont typeface="Arial" panose="020B0604020202020204" pitchFamily="34" charset="0"/>
              <a:buChar char="•"/>
            </a:pPr>
            <a:endParaRPr lang="en-US" sz="1700" dirty="0">
              <a:solidFill>
                <a:schemeClr val="bg1"/>
              </a:solidFill>
            </a:endParaRPr>
          </a:p>
          <a:p>
            <a:pPr marL="285750" indent="-285750">
              <a:buClr>
                <a:schemeClr val="accent6"/>
              </a:buClr>
              <a:buFont typeface="Arial" panose="020B0604020202020204" pitchFamily="34" charset="0"/>
              <a:buChar char="•"/>
            </a:pPr>
            <a:r>
              <a:rPr lang="en-US" sz="1700" dirty="0">
                <a:solidFill>
                  <a:schemeClr val="bg1"/>
                </a:solidFill>
              </a:rPr>
              <a:t>Made great connections with like minded people in the field of Cybersecurity</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59022673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1276</TotalTime>
  <Words>865</Words>
  <Application>Microsoft Office PowerPoint</Application>
  <PresentationFormat>Widescreen</PresentationFormat>
  <Paragraphs>112</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 Bold</vt:lpstr>
      <vt:lpstr>Courier New</vt:lpstr>
      <vt:lpstr>Daytona Pro Light</vt:lpstr>
      <vt:lpstr>Office Theme</vt:lpstr>
      <vt:lpstr>My Experience at the Cyberdome:  Lessons and Insights</vt:lpstr>
      <vt:lpstr>Who Am I?</vt:lpstr>
      <vt:lpstr>What is the Cyberdome?</vt:lpstr>
      <vt:lpstr>Overview of the Cyberdome</vt:lpstr>
      <vt:lpstr>Cybersecurity in Action: Incident Response &amp; SIEM</vt:lpstr>
      <vt:lpstr>CONFLUENCE: RUNBOOK AND Cyberdome knowledge share</vt:lpstr>
      <vt:lpstr>PowerPoint Presentation</vt:lpstr>
      <vt:lpstr>Collaborate with your peers</vt:lpstr>
      <vt:lpstr>What did I gain from  THE Cyberdome?</vt:lpstr>
      <vt:lpstr>What does THE Cyberdome offer its interns?</vt:lpstr>
      <vt:lpstr>Conclusion</vt:lpstr>
      <vt:lpstr>ANY 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Experience at the Cyberdome:  Lessons and Insights</dc:title>
  <dc:creator>Ashley Furr</dc:creator>
  <cp:lastModifiedBy>Ashley Furr</cp:lastModifiedBy>
  <cp:revision>60</cp:revision>
  <dcterms:created xsi:type="dcterms:W3CDTF">2023-08-22T18:37:51Z</dcterms:created>
  <dcterms:modified xsi:type="dcterms:W3CDTF">2023-09-25T20:49:40Z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